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62" r:id="rId4"/>
    <p:sldId id="278" r:id="rId5"/>
    <p:sldId id="291" r:id="rId6"/>
    <p:sldId id="264" r:id="rId7"/>
    <p:sldId id="319" r:id="rId8"/>
    <p:sldId id="265" r:id="rId9"/>
    <p:sldId id="267" r:id="rId10"/>
    <p:sldId id="288" r:id="rId11"/>
    <p:sldId id="269" r:id="rId12"/>
    <p:sldId id="270" r:id="rId13"/>
    <p:sldId id="271" r:id="rId14"/>
    <p:sldId id="272" r:id="rId15"/>
    <p:sldId id="273" r:id="rId16"/>
    <p:sldId id="274" r:id="rId17"/>
    <p:sldId id="315" r:id="rId18"/>
    <p:sldId id="322" r:id="rId19"/>
    <p:sldId id="321" r:id="rId20"/>
    <p:sldId id="309" r:id="rId21"/>
    <p:sldId id="289" r:id="rId22"/>
    <p:sldId id="290" r:id="rId23"/>
    <p:sldId id="310" r:id="rId24"/>
    <p:sldId id="312" r:id="rId25"/>
    <p:sldId id="311" r:id="rId26"/>
    <p:sldId id="306" r:id="rId27"/>
    <p:sldId id="316" r:id="rId28"/>
    <p:sldId id="295" r:id="rId29"/>
    <p:sldId id="296" r:id="rId30"/>
    <p:sldId id="276" r:id="rId31"/>
    <p:sldId id="297" r:id="rId32"/>
    <p:sldId id="298" r:id="rId33"/>
    <p:sldId id="285" r:id="rId34"/>
    <p:sldId id="275" r:id="rId35"/>
    <p:sldId id="318" r:id="rId36"/>
    <p:sldId id="320" r:id="rId37"/>
    <p:sldId id="308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26" autoAdjust="0"/>
    <p:restoredTop sz="0" autoAdjust="0"/>
  </p:normalViewPr>
  <p:slideViewPr>
    <p:cSldViewPr>
      <p:cViewPr varScale="1">
        <p:scale>
          <a:sx n="72" d="100"/>
          <a:sy n="72" d="100"/>
        </p:scale>
        <p:origin x="1146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E4ABD2-AD80-454B-AE09-6AD7D42C4934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876849-AE4A-464E-B663-0A9A97539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590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76849-AE4A-464E-B663-0A9A97539AE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967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B79F1-BF76-4022-AF9E-264E9F643CA2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3996-BCCC-49DE-9594-FB7804F2A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535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B79F1-BF76-4022-AF9E-264E9F643CA2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3996-BCCC-49DE-9594-FB7804F2A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5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B79F1-BF76-4022-AF9E-264E9F643CA2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3996-BCCC-49DE-9594-FB7804F2A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633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489" y="457200"/>
            <a:ext cx="6346767" cy="78581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356616" y="10758"/>
            <a:ext cx="8421624" cy="286232"/>
          </a:xfrm>
        </p:spPr>
        <p:txBody>
          <a:bodyPr wrap="none" tIns="45720" rIns="91440" bIns="45720" anchor="ctr" anchorCtr="0">
            <a:noAutofit/>
          </a:bodyPr>
          <a:lstStyle>
            <a:lvl1pPr marL="0" indent="0">
              <a:buNone/>
              <a:defRPr sz="1400">
                <a:solidFill>
                  <a:srgbClr val="7F7F7F"/>
                </a:solidFill>
              </a:defRPr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488" y="1411942"/>
            <a:ext cx="8455025" cy="1589088"/>
          </a:xfrm>
        </p:spPr>
        <p:txBody>
          <a:bodyPr/>
          <a:lstStyle>
            <a:lvl1pPr marL="225425" indent="-225425">
              <a:buClr>
                <a:srgbClr val="175479"/>
              </a:buClr>
              <a:buFont typeface="Wingdings" pitchFamily="2" charset="2"/>
              <a:buChar char="Ø"/>
              <a:defRPr>
                <a:solidFill>
                  <a:srgbClr val="17548D"/>
                </a:solidFill>
              </a:defRPr>
            </a:lvl1pPr>
            <a:lvl2pPr marL="458788" indent="-173038">
              <a:buClr>
                <a:srgbClr val="11793E"/>
              </a:buClr>
              <a:defRPr>
                <a:solidFill>
                  <a:srgbClr val="17548D"/>
                </a:solidFill>
              </a:defRPr>
            </a:lvl2pPr>
            <a:lvl3pPr marL="690563" indent="-163513">
              <a:buClr>
                <a:srgbClr val="17548D"/>
              </a:buClr>
              <a:defRPr>
                <a:solidFill>
                  <a:srgbClr val="17548D"/>
                </a:solidFill>
              </a:defRPr>
            </a:lvl3pPr>
            <a:lvl4pPr marL="914400" indent="-180975">
              <a:buClr>
                <a:srgbClr val="11793E"/>
              </a:buClr>
              <a:defRPr>
                <a:solidFill>
                  <a:srgbClr val="17548D"/>
                </a:solidFill>
              </a:defRPr>
            </a:lvl4pPr>
            <a:lvl5pPr marL="1089025" indent="-161925">
              <a:buClr>
                <a:srgbClr val="17548D"/>
              </a:buClr>
              <a:defRPr>
                <a:solidFill>
                  <a:srgbClr val="17548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49428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489" y="457200"/>
            <a:ext cx="6346767" cy="7858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488" y="1411942"/>
            <a:ext cx="8455025" cy="1589088"/>
          </a:xfrm>
        </p:spPr>
        <p:txBody>
          <a:bodyPr/>
          <a:lstStyle>
            <a:lvl1pPr marL="225425" indent="-225425">
              <a:buClr>
                <a:srgbClr val="175479"/>
              </a:buClr>
              <a:buFont typeface="Wingdings" pitchFamily="2" charset="2"/>
              <a:buChar char="Ø"/>
              <a:defRPr>
                <a:solidFill>
                  <a:srgbClr val="17548D"/>
                </a:solidFill>
              </a:defRPr>
            </a:lvl1pPr>
            <a:lvl2pPr marL="458788" indent="-173038">
              <a:buClr>
                <a:srgbClr val="11793E"/>
              </a:buClr>
              <a:defRPr>
                <a:solidFill>
                  <a:srgbClr val="17548D"/>
                </a:solidFill>
              </a:defRPr>
            </a:lvl2pPr>
            <a:lvl3pPr marL="690563" indent="-163513">
              <a:buClr>
                <a:srgbClr val="17548D"/>
              </a:buClr>
              <a:defRPr>
                <a:solidFill>
                  <a:srgbClr val="17548D"/>
                </a:solidFill>
              </a:defRPr>
            </a:lvl3pPr>
            <a:lvl4pPr marL="914400" indent="-180975">
              <a:buClr>
                <a:srgbClr val="11793E"/>
              </a:buClr>
              <a:defRPr>
                <a:solidFill>
                  <a:srgbClr val="17548D"/>
                </a:solidFill>
              </a:defRPr>
            </a:lvl4pPr>
            <a:lvl5pPr marL="1089025" indent="-161925">
              <a:buClr>
                <a:srgbClr val="17548D"/>
              </a:buClr>
              <a:defRPr>
                <a:solidFill>
                  <a:srgbClr val="17548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417963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B79F1-BF76-4022-AF9E-264E9F643CA2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3996-BCCC-49DE-9594-FB7804F2A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B79F1-BF76-4022-AF9E-264E9F643CA2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3996-BCCC-49DE-9594-FB7804F2A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96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B79F1-BF76-4022-AF9E-264E9F643CA2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3996-BCCC-49DE-9594-FB7804F2A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57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B79F1-BF76-4022-AF9E-264E9F643CA2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3996-BCCC-49DE-9594-FB7804F2A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957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B79F1-BF76-4022-AF9E-264E9F643CA2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3996-BCCC-49DE-9594-FB7804F2A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59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B79F1-BF76-4022-AF9E-264E9F643CA2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3996-BCCC-49DE-9594-FB7804F2A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241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B79F1-BF76-4022-AF9E-264E9F643CA2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3996-BCCC-49DE-9594-FB7804F2A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947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B79F1-BF76-4022-AF9E-264E9F643CA2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3996-BCCC-49DE-9594-FB7804F2A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86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FB79F1-BF76-4022-AF9E-264E9F643CA2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13996-BCCC-49DE-9594-FB7804F2A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51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6" r:id="rId12"/>
    <p:sldLayoutId id="2147483677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 err="1"/>
              <a:t>Ansible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Venkat</a:t>
            </a:r>
            <a:r>
              <a:rPr lang="en-US" dirty="0"/>
              <a:t> </a:t>
            </a:r>
            <a:r>
              <a:rPr lang="en-US" dirty="0" err="1"/>
              <a:t>Gurumoorthi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275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Accelerating Development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2509" y="1366839"/>
            <a:ext cx="8423565" cy="3415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hape 95"/>
          <p:cNvSpPr txBox="1"/>
          <p:nvPr/>
        </p:nvSpPr>
        <p:spPr>
          <a:xfrm>
            <a:off x="1522374" y="4829226"/>
            <a:ext cx="4113825" cy="4572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buNone/>
            </a:pPr>
            <a:r>
              <a:rPr lang="en-US" sz="2000" dirty="0">
                <a:solidFill>
                  <a:schemeClr val="tx2"/>
                </a:solidFill>
              </a:rPr>
              <a:t>Scope of Agile Methods</a:t>
            </a:r>
            <a:endParaRPr lang="en" sz="2000" dirty="0">
              <a:solidFill>
                <a:schemeClr val="tx2"/>
              </a:solidFill>
            </a:endParaRPr>
          </a:p>
        </p:txBody>
      </p:sp>
      <p:sp>
        <p:nvSpPr>
          <p:cNvPr id="9" name="Right Bracket 8"/>
          <p:cNvSpPr/>
          <p:nvPr/>
        </p:nvSpPr>
        <p:spPr bwMode="auto">
          <a:xfrm rot="5400000">
            <a:off x="3519054" y="3394363"/>
            <a:ext cx="207818" cy="2729346"/>
          </a:xfrm>
          <a:prstGeom prst="rightBracke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9794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Agile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781" y="1600200"/>
            <a:ext cx="662243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0734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Values and Principles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02" y="1752600"/>
            <a:ext cx="871572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0715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Principles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7" y="1672431"/>
            <a:ext cx="7515225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2466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Waterfall vs Agile</a:t>
            </a: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72" y="1676400"/>
            <a:ext cx="9007887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8975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Planned Process Control  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0"/>
            <a:ext cx="75438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6605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Process Control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15867"/>
            <a:ext cx="8381999" cy="4584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3251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/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05" y="2071688"/>
            <a:ext cx="8409521" cy="38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2809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A2963-147F-4746-B751-D674EE8D1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940" y="0"/>
            <a:ext cx="8229600" cy="1143000"/>
          </a:xfrm>
        </p:spPr>
        <p:txBody>
          <a:bodyPr/>
          <a:lstStyle/>
          <a:p>
            <a:r>
              <a:rPr lang="en-US" dirty="0"/>
              <a:t>Lean Principles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58D142-2420-47E3-9EC4-14B4D55339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990600"/>
            <a:ext cx="8305799" cy="559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45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0FC58-3BF4-477E-95D0-BBEC6BF45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Value Stream Mapping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213AA2-0D46-4AA6-9B38-7EB0DFF534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17638"/>
            <a:ext cx="8458200" cy="475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289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Self Introduction</a:t>
            </a:r>
          </a:p>
          <a:p>
            <a:r>
              <a:rPr lang="en-US" dirty="0"/>
              <a:t>What is DevOps? &amp; Why we need it?</a:t>
            </a:r>
          </a:p>
          <a:p>
            <a:r>
              <a:rPr lang="en-US" dirty="0"/>
              <a:t>Software Development</a:t>
            </a:r>
          </a:p>
          <a:p>
            <a:pPr lvl="1"/>
            <a:r>
              <a:rPr lang="en-US" dirty="0"/>
              <a:t>Waterfall</a:t>
            </a:r>
          </a:p>
          <a:p>
            <a:pPr lvl="1"/>
            <a:r>
              <a:rPr lang="en-US" dirty="0"/>
              <a:t>Agile</a:t>
            </a:r>
          </a:p>
          <a:p>
            <a:r>
              <a:rPr lang="en-US" dirty="0"/>
              <a:t>IT Operations</a:t>
            </a:r>
          </a:p>
          <a:p>
            <a:r>
              <a:rPr lang="en-US" dirty="0"/>
              <a:t>Introduction to DevOps</a:t>
            </a:r>
          </a:p>
          <a:p>
            <a:r>
              <a:rPr lang="en-US" dirty="0"/>
              <a:t>Ansible</a:t>
            </a:r>
          </a:p>
        </p:txBody>
      </p:sp>
    </p:spTree>
    <p:extLst>
      <p:ext uri="{BB962C8B-B14F-4D97-AF65-F5344CB8AC3E}">
        <p14:creationId xmlns:p14="http://schemas.microsoft.com/office/powerpoint/2010/main" val="2309680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DevOps</a:t>
            </a:r>
          </a:p>
          <a:p>
            <a:endParaRPr lang="en-US" dirty="0"/>
          </a:p>
          <a:p>
            <a:r>
              <a:rPr lang="en-US" dirty="0"/>
              <a:t>DevOps capabilities</a:t>
            </a:r>
          </a:p>
          <a:p>
            <a:endParaRPr lang="en-US" dirty="0"/>
          </a:p>
          <a:p>
            <a:r>
              <a:rPr lang="en-US" dirty="0"/>
              <a:t>Adopting DevOps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721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Fixes Only Part of the Story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42468" y="5363355"/>
            <a:ext cx="1741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800000"/>
                </a:solidFill>
                <a:latin typeface="Franklin Gothic Book"/>
                <a:cs typeface="Franklin Gothic Book"/>
              </a:rPr>
              <a:t>Still a problem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2509" y="1366839"/>
            <a:ext cx="8423565" cy="3415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3"/>
          <p:cNvGrpSpPr/>
          <p:nvPr/>
        </p:nvGrpSpPr>
        <p:grpSpPr>
          <a:xfrm rot="19733484">
            <a:off x="4226330" y="4422301"/>
            <a:ext cx="1880531" cy="1491479"/>
            <a:chOff x="3679076" y="4398459"/>
            <a:chExt cx="1157882" cy="124202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6390173">
              <a:off x="3686378" y="4514532"/>
              <a:ext cx="1117600" cy="10287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 bwMode="auto">
            <a:xfrm>
              <a:off x="3735103" y="4398459"/>
              <a:ext cx="924438" cy="19610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3679076" y="5416361"/>
              <a:ext cx="401523" cy="22412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4435435" y="5360330"/>
              <a:ext cx="401523" cy="22412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6743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Value Chain Is Long and Full of Friction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1468" y="1495364"/>
            <a:ext cx="8772531" cy="4043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691" y="4906690"/>
            <a:ext cx="2923309" cy="19513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21287955">
            <a:off x="10584" y="1549428"/>
            <a:ext cx="5023541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LET’S DITCH THE FRICTION</a:t>
            </a:r>
          </a:p>
        </p:txBody>
      </p:sp>
    </p:spTree>
    <p:extLst>
      <p:ext uri="{BB962C8B-B14F-4D97-AF65-F5344CB8AC3E}">
        <p14:creationId xmlns:p14="http://schemas.microsoft.com/office/powerpoint/2010/main" val="2407274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DevOps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Understanding the business need for DevOps</a:t>
            </a:r>
          </a:p>
          <a:p>
            <a:pPr lvl="1"/>
            <a:r>
              <a:rPr lang="en-US" dirty="0"/>
              <a:t>Systems of Record </a:t>
            </a:r>
          </a:p>
          <a:p>
            <a:pPr lvl="1"/>
            <a:r>
              <a:rPr lang="en-US" dirty="0"/>
              <a:t>Systems of Engagement</a:t>
            </a:r>
          </a:p>
          <a:p>
            <a:pPr lvl="1"/>
            <a:endParaRPr lang="en-US" dirty="0"/>
          </a:p>
          <a:p>
            <a:r>
              <a:rPr lang="en-US" dirty="0"/>
              <a:t>Recognizing the business value of DevOps</a:t>
            </a:r>
          </a:p>
          <a:p>
            <a:pPr lvl="1"/>
            <a:r>
              <a:rPr lang="en-US" dirty="0"/>
              <a:t>Enhanced customer experience</a:t>
            </a:r>
          </a:p>
          <a:p>
            <a:pPr lvl="1"/>
            <a:r>
              <a:rPr lang="en-US" dirty="0"/>
              <a:t>Increased capacity to Innovate</a:t>
            </a:r>
          </a:p>
          <a:p>
            <a:pPr lvl="1"/>
            <a:r>
              <a:rPr lang="en-US" dirty="0"/>
              <a:t>Faster Time to Value	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How DevOps works (DevOps Principles)</a:t>
            </a:r>
          </a:p>
          <a:p>
            <a:pPr lvl="1"/>
            <a:r>
              <a:rPr lang="en-US" dirty="0"/>
              <a:t>Develop and test against product like systems</a:t>
            </a:r>
          </a:p>
          <a:p>
            <a:pPr lvl="1"/>
            <a:r>
              <a:rPr lang="en-US" dirty="0"/>
              <a:t>Deploy with repeatable, reliable processes</a:t>
            </a:r>
          </a:p>
          <a:p>
            <a:pPr lvl="1"/>
            <a:r>
              <a:rPr lang="en-US" dirty="0"/>
              <a:t>Monitor and validate operational quality</a:t>
            </a:r>
          </a:p>
          <a:p>
            <a:pPr lvl="1"/>
            <a:r>
              <a:rPr lang="en-US" dirty="0"/>
              <a:t>Amplify feedback loops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155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667" y="533400"/>
            <a:ext cx="8229600" cy="868362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/>
              <a:t>DevOps Principles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and test against production like systems</a:t>
            </a:r>
          </a:p>
          <a:p>
            <a:r>
              <a:rPr lang="en-US" dirty="0"/>
              <a:t>Deploy with repeatable, reliable processes</a:t>
            </a:r>
          </a:p>
          <a:p>
            <a:r>
              <a:rPr lang="en-US" dirty="0"/>
              <a:t>Monitor and validate operational quality</a:t>
            </a:r>
          </a:p>
          <a:p>
            <a:r>
              <a:rPr lang="en-US" dirty="0"/>
              <a:t>Amplify feedback loops</a:t>
            </a:r>
          </a:p>
        </p:txBody>
      </p:sp>
    </p:spTree>
    <p:extLst>
      <p:ext uri="{BB962C8B-B14F-4D97-AF65-F5344CB8AC3E}">
        <p14:creationId xmlns:p14="http://schemas.microsoft.com/office/powerpoint/2010/main" val="71454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Develop and test against production like systems</a:t>
            </a:r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87130"/>
            <a:ext cx="8229600" cy="3352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5669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Capabilities</a:t>
            </a: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62919"/>
            <a:ext cx="8229600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9473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Paths to DevOps adoption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Plan and Measure </a:t>
            </a:r>
          </a:p>
          <a:p>
            <a:endParaRPr lang="en-US" dirty="0"/>
          </a:p>
          <a:p>
            <a:r>
              <a:rPr lang="en-US" dirty="0"/>
              <a:t>Develop and test</a:t>
            </a:r>
          </a:p>
          <a:p>
            <a:pPr lvl="1"/>
            <a:r>
              <a:rPr lang="en-US" dirty="0"/>
              <a:t>Collaborative development</a:t>
            </a:r>
          </a:p>
          <a:p>
            <a:pPr lvl="1"/>
            <a:r>
              <a:rPr lang="en-US" dirty="0"/>
              <a:t>Continuous testing</a:t>
            </a:r>
          </a:p>
          <a:p>
            <a:endParaRPr lang="en-US" dirty="0"/>
          </a:p>
          <a:p>
            <a:r>
              <a:rPr lang="en-US" dirty="0"/>
              <a:t>Release and Deploy</a:t>
            </a:r>
          </a:p>
          <a:p>
            <a:endParaRPr lang="en-US" dirty="0"/>
          </a:p>
          <a:p>
            <a:r>
              <a:rPr lang="en-US" dirty="0"/>
              <a:t>Monitor and optimize</a:t>
            </a:r>
          </a:p>
          <a:p>
            <a:pPr lvl="1"/>
            <a:r>
              <a:rPr lang="en-US" dirty="0"/>
              <a:t>Continuous monitoring</a:t>
            </a:r>
          </a:p>
          <a:p>
            <a:pPr lvl="1"/>
            <a:r>
              <a:rPr lang="en-US" dirty="0"/>
              <a:t>Continuous customer feedback and optimization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760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and measure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business planning</a:t>
            </a:r>
          </a:p>
          <a:p>
            <a:pPr lvl="1"/>
            <a:r>
              <a:rPr lang="en-US" dirty="0"/>
              <a:t> To be agile and react quickly to customer feedback</a:t>
            </a:r>
          </a:p>
          <a:p>
            <a:pPr lvl="1"/>
            <a:r>
              <a:rPr lang="en-US" dirty="0"/>
              <a:t> Lean thinking techniques</a:t>
            </a:r>
          </a:p>
          <a:p>
            <a:pPr lvl="2"/>
            <a:r>
              <a:rPr lang="en-US" dirty="0"/>
              <a:t>Starting small</a:t>
            </a:r>
          </a:p>
          <a:p>
            <a:pPr lvl="2"/>
            <a:r>
              <a:rPr lang="en-US" dirty="0"/>
              <a:t>Eliminate waste 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9553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 and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Collaborative Development</a:t>
            </a:r>
          </a:p>
          <a:p>
            <a:r>
              <a:rPr lang="en-US" dirty="0"/>
              <a:t>Continuous testing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99" y="3276600"/>
            <a:ext cx="7534275" cy="2362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4500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Name: </a:t>
            </a:r>
            <a:r>
              <a:rPr lang="en-US" dirty="0" err="1"/>
              <a:t>Venkateswaran</a:t>
            </a:r>
            <a:r>
              <a:rPr lang="en-US" dirty="0"/>
              <a:t> </a:t>
            </a:r>
            <a:r>
              <a:rPr lang="en-US" dirty="0" err="1"/>
              <a:t>Gurumoorthi</a:t>
            </a:r>
            <a:endParaRPr lang="en-US" dirty="0"/>
          </a:p>
          <a:p>
            <a:r>
              <a:rPr lang="en-US" dirty="0"/>
              <a:t>Qualification: MBA</a:t>
            </a:r>
          </a:p>
          <a:p>
            <a:r>
              <a:rPr lang="en-US" dirty="0"/>
              <a:t>Technology: WebLogic, </a:t>
            </a:r>
            <a:r>
              <a:rPr lang="en-US" dirty="0" err="1"/>
              <a:t>WebSpehere</a:t>
            </a:r>
            <a:r>
              <a:rPr lang="en-US" dirty="0"/>
              <a:t> Admin and DevOps Engineer</a:t>
            </a:r>
          </a:p>
          <a:p>
            <a:r>
              <a:rPr lang="en-US" dirty="0"/>
              <a:t>Years of experience in DXC: 14</a:t>
            </a:r>
          </a:p>
          <a:p>
            <a:r>
              <a:rPr lang="en-US" dirty="0"/>
              <a:t>Total years of experience: 17</a:t>
            </a:r>
          </a:p>
          <a:p>
            <a:r>
              <a:rPr lang="en-US" dirty="0"/>
              <a:t>Reach me out: 735891 / vgurumoorthi@dxc.com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8691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Delivery</a:t>
            </a: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183" y="1600200"/>
            <a:ext cx="5921634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91473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and Optimize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Monitoring</a:t>
            </a:r>
          </a:p>
          <a:p>
            <a:r>
              <a:rPr lang="en-US" dirty="0"/>
              <a:t>Continuous customer feedback and optimization</a:t>
            </a:r>
          </a:p>
        </p:txBody>
      </p:sp>
    </p:spTree>
    <p:extLst>
      <p:ext uri="{BB962C8B-B14F-4D97-AF65-F5344CB8AC3E}">
        <p14:creationId xmlns:p14="http://schemas.microsoft.com/office/powerpoint/2010/main" val="3791588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Adopting DevOps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People</a:t>
            </a:r>
          </a:p>
          <a:p>
            <a:pPr lvl="1"/>
            <a:r>
              <a:rPr lang="en-US" dirty="0"/>
              <a:t> Culture</a:t>
            </a:r>
          </a:p>
          <a:p>
            <a:pPr lvl="2"/>
            <a:r>
              <a:rPr lang="en-US" dirty="0"/>
              <a:t>Identifying business objectives</a:t>
            </a:r>
          </a:p>
          <a:p>
            <a:pPr lvl="2"/>
            <a:r>
              <a:rPr lang="en-US" dirty="0"/>
              <a:t>Environment of sharing</a:t>
            </a:r>
          </a:p>
          <a:p>
            <a:pPr lvl="2"/>
            <a:r>
              <a:rPr lang="en-US" dirty="0"/>
              <a:t>DevOps teams</a:t>
            </a:r>
          </a:p>
          <a:p>
            <a:r>
              <a:rPr lang="en-US" dirty="0"/>
              <a:t>Process</a:t>
            </a:r>
          </a:p>
          <a:p>
            <a:pPr lvl="1"/>
            <a:r>
              <a:rPr lang="en-US" dirty="0"/>
              <a:t>Business process</a:t>
            </a:r>
          </a:p>
          <a:p>
            <a:pPr lvl="1"/>
            <a:r>
              <a:rPr lang="en-US" dirty="0"/>
              <a:t>Change Management process</a:t>
            </a:r>
          </a:p>
          <a:p>
            <a:pPr lvl="1"/>
            <a:r>
              <a:rPr lang="en-US" dirty="0"/>
              <a:t>DevOps practices</a:t>
            </a:r>
          </a:p>
          <a:p>
            <a:r>
              <a:rPr lang="en-US" dirty="0"/>
              <a:t>Technology</a:t>
            </a:r>
          </a:p>
          <a:p>
            <a:pPr lvl="1"/>
            <a:r>
              <a:rPr lang="en-US" dirty="0"/>
              <a:t>Infrastructure as a code</a:t>
            </a:r>
          </a:p>
          <a:p>
            <a:pPr lvl="1"/>
            <a:r>
              <a:rPr lang="en-US" dirty="0"/>
              <a:t>Delivery pipeline</a:t>
            </a:r>
          </a:p>
          <a:p>
            <a:pPr lvl="1"/>
            <a:r>
              <a:rPr lang="en-US" dirty="0"/>
              <a:t>Deployment automation and release management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9964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http://assets1.csc.com/styleguide/archives/479609/Manufacturing/conveyor_42_19915974_bw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" y="-9"/>
            <a:ext cx="9180000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/>
          <p:cNvSpPr/>
          <p:nvPr/>
        </p:nvSpPr>
        <p:spPr bwMode="auto">
          <a:xfrm>
            <a:off x="-13781" y="-13862"/>
            <a:ext cx="9180000" cy="6876000"/>
          </a:xfrm>
          <a:prstGeom prst="rect">
            <a:avLst/>
          </a:prstGeom>
          <a:solidFill>
            <a:schemeClr val="bg1">
              <a:alpha val="7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/>
              <a:t>DevOps Practices</a:t>
            </a:r>
            <a:br>
              <a:rPr lang="en-US" dirty="0">
                <a:solidFill>
                  <a:schemeClr val="tx1"/>
                </a:solidFill>
                <a:sym typeface="Gotham Book" charset="0"/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>
            <a:spLocks/>
          </p:cNvSpPr>
          <p:nvPr/>
        </p:nvSpPr>
        <p:spPr bwMode="auto">
          <a:xfrm>
            <a:off x="352425" y="5458692"/>
            <a:ext cx="8440738" cy="716684"/>
          </a:xfrm>
          <a:prstGeom prst="rect">
            <a:avLst/>
          </a:prstGeom>
          <a:solidFill>
            <a:srgbClr val="5491C7"/>
          </a:solidFill>
          <a:ln w="12700">
            <a:noFill/>
            <a:miter lim="800000"/>
            <a:headEnd/>
            <a:tailEnd/>
          </a:ln>
        </p:spPr>
        <p:txBody>
          <a:bodyPr lIns="0" tIns="0" rIns="-5080" bIns="0" anchor="ctr"/>
          <a:lstStyle/>
          <a:p>
            <a:pPr marL="0" lvl="1">
              <a:lnSpc>
                <a:spcPct val="90000"/>
              </a:lnSpc>
              <a:spcBef>
                <a:spcPts val="400"/>
              </a:spcBef>
            </a:pPr>
            <a:r>
              <a:rPr lang="en-US" sz="1400" dirty="0">
                <a:solidFill>
                  <a:schemeClr val="bg1"/>
                </a:solidFill>
                <a:latin typeface="Arial Bold" pitchFamily="34" charset="0"/>
                <a:ea typeface="Gotham Book" charset="0"/>
                <a:cs typeface="Arial Bold" pitchFamily="34" charset="0"/>
                <a:sym typeface="Gotham Book" charset="0"/>
              </a:rPr>
              <a:t>Renewal of the relationship, processes and governance models between development (Dev) and IT Operations (Ops) stressing communication, collaboration, transparency and automation with a view to more rapidly deploying high quality application releases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2665283" y="1990811"/>
            <a:ext cx="1175657" cy="2481943"/>
          </a:xfrm>
          <a:prstGeom prst="chevron">
            <a:avLst/>
          </a:prstGeom>
          <a:solidFill>
            <a:srgbClr val="218099"/>
          </a:solidFill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marL="0" marR="0" indent="0" algn="ctr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endParaRPr lang="fr-FR" sz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Chevron 8"/>
          <p:cNvSpPr/>
          <p:nvPr/>
        </p:nvSpPr>
        <p:spPr bwMode="auto">
          <a:xfrm>
            <a:off x="3354349" y="1990811"/>
            <a:ext cx="1175657" cy="2481943"/>
          </a:xfrm>
          <a:prstGeom prst="chevron">
            <a:avLst/>
          </a:prstGeom>
          <a:solidFill>
            <a:srgbClr val="218099"/>
          </a:solidFill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marL="0" marR="0" indent="0" algn="ctr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endParaRPr lang="fr-FR" sz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Chevron 9"/>
          <p:cNvSpPr/>
          <p:nvPr/>
        </p:nvSpPr>
        <p:spPr bwMode="auto">
          <a:xfrm>
            <a:off x="4043415" y="1990811"/>
            <a:ext cx="1175657" cy="2481943"/>
          </a:xfrm>
          <a:prstGeom prst="chevron">
            <a:avLst/>
          </a:prstGeom>
          <a:solidFill>
            <a:srgbClr val="218099"/>
          </a:solidFill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marL="0" marR="0" indent="0" algn="ctr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endParaRPr lang="fr-FR" sz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Chevron 10"/>
          <p:cNvSpPr/>
          <p:nvPr/>
        </p:nvSpPr>
        <p:spPr bwMode="auto">
          <a:xfrm>
            <a:off x="4732480" y="1990811"/>
            <a:ext cx="1175657" cy="2481943"/>
          </a:xfrm>
          <a:prstGeom prst="chevron">
            <a:avLst/>
          </a:prstGeom>
          <a:solidFill>
            <a:srgbClr val="218099"/>
          </a:solidFill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marL="0" marR="0" indent="0" algn="ctr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endParaRPr lang="fr-FR" sz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Chevron 11"/>
          <p:cNvSpPr/>
          <p:nvPr/>
        </p:nvSpPr>
        <p:spPr bwMode="auto">
          <a:xfrm>
            <a:off x="5421545" y="1990811"/>
            <a:ext cx="1175657" cy="2481943"/>
          </a:xfrm>
          <a:prstGeom prst="chevron">
            <a:avLst/>
          </a:prstGeom>
          <a:solidFill>
            <a:srgbClr val="218099"/>
          </a:solidFill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marL="0" marR="0" indent="0" algn="ctr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endParaRPr lang="fr-FR" sz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Chevron 12"/>
          <p:cNvSpPr/>
          <p:nvPr/>
        </p:nvSpPr>
        <p:spPr bwMode="auto">
          <a:xfrm>
            <a:off x="1972528" y="1990806"/>
            <a:ext cx="1175657" cy="2481943"/>
          </a:xfrm>
          <a:prstGeom prst="chevron">
            <a:avLst/>
          </a:prstGeom>
          <a:solidFill>
            <a:srgbClr val="218099"/>
          </a:solidFill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marL="0" marR="0" indent="0" algn="ctr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endParaRPr lang="fr-FR" sz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Flèche en arc 13"/>
          <p:cNvSpPr/>
          <p:nvPr/>
        </p:nvSpPr>
        <p:spPr bwMode="auto">
          <a:xfrm>
            <a:off x="2143155" y="858318"/>
            <a:ext cx="4702627" cy="4702627"/>
          </a:xfrm>
          <a:prstGeom prst="circularArrow">
            <a:avLst>
              <a:gd name="adj1" fmla="val 6669"/>
              <a:gd name="adj2" fmla="val 867430"/>
              <a:gd name="adj3" fmla="val 20457688"/>
              <a:gd name="adj4" fmla="val 21385264"/>
              <a:gd name="adj5" fmla="val 7945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>
              <a:defRPr/>
            </a:pPr>
            <a:endParaRPr lang="fr-FR" sz="12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pSp>
        <p:nvGrpSpPr>
          <p:cNvPr id="15" name="Groupe 14"/>
          <p:cNvGrpSpPr/>
          <p:nvPr/>
        </p:nvGrpSpPr>
        <p:grpSpPr>
          <a:xfrm>
            <a:off x="731316" y="2586548"/>
            <a:ext cx="1301136" cy="1229350"/>
            <a:chOff x="1171573" y="4623153"/>
            <a:chExt cx="1841500" cy="1739900"/>
          </a:xfrm>
          <a:effectLst/>
        </p:grpSpPr>
        <p:pic>
          <p:nvPicPr>
            <p:cNvPr id="16" name="Picture 2" descr="DevOps"/>
            <p:cNvPicPr>
              <a:picLocks noChangeAspect="1" noChangeArrowheads="1"/>
            </p:cNvPicPr>
            <p:nvPr/>
          </p:nvPicPr>
          <p:blipFill>
            <a:blip r:embed="rId3"/>
            <a:srcRect l="6322" t="19233" r="50241" b="19816"/>
            <a:stretch>
              <a:fillRect/>
            </a:stretch>
          </p:blipFill>
          <p:spPr bwMode="auto">
            <a:xfrm>
              <a:off x="1171573" y="4623153"/>
              <a:ext cx="1841500" cy="1739900"/>
            </a:xfrm>
            <a:prstGeom prst="rect">
              <a:avLst/>
            </a:prstGeom>
            <a:noFill/>
          </p:spPr>
        </p:pic>
        <p:sp>
          <p:nvSpPr>
            <p:cNvPr id="17" name="Rectangle 16"/>
            <p:cNvSpPr/>
            <p:nvPr/>
          </p:nvSpPr>
          <p:spPr bwMode="auto">
            <a:xfrm>
              <a:off x="1576856" y="5575653"/>
              <a:ext cx="1054100" cy="579484"/>
            </a:xfrm>
            <a:prstGeom prst="rect">
              <a:avLst/>
            </a:prstGeom>
            <a:solidFill>
              <a:srgbClr val="2180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ea typeface="MS PGothic" pitchFamily="34" charset="-128"/>
                </a:rPr>
                <a:t>DEV</a:t>
              </a:r>
            </a:p>
          </p:txBody>
        </p:sp>
      </p:grpSp>
      <p:pic>
        <p:nvPicPr>
          <p:cNvPr id="18" name="Picture 2" descr="DevOps"/>
          <p:cNvPicPr>
            <a:picLocks noChangeAspect="1" noChangeArrowheads="1"/>
          </p:cNvPicPr>
          <p:nvPr/>
        </p:nvPicPr>
        <p:blipFill>
          <a:blip r:embed="rId3"/>
          <a:srcRect l="6322" t="19233" r="50241" b="19816"/>
          <a:stretch>
            <a:fillRect/>
          </a:stretch>
        </p:blipFill>
        <p:spPr bwMode="auto">
          <a:xfrm>
            <a:off x="6908989" y="2586546"/>
            <a:ext cx="1301136" cy="1229350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 bwMode="auto">
          <a:xfrm>
            <a:off x="7179515" y="3259548"/>
            <a:ext cx="744788" cy="409442"/>
          </a:xfrm>
          <a:prstGeom prst="rect">
            <a:avLst/>
          </a:prstGeom>
          <a:solidFill>
            <a:srgbClr val="2180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MS PGothic" pitchFamily="34" charset="-128"/>
              </a:rPr>
              <a:t>OPS</a:t>
            </a:r>
          </a:p>
        </p:txBody>
      </p:sp>
      <p:grpSp>
        <p:nvGrpSpPr>
          <p:cNvPr id="20" name="Groupe 19"/>
          <p:cNvGrpSpPr/>
          <p:nvPr/>
        </p:nvGrpSpPr>
        <p:grpSpPr>
          <a:xfrm>
            <a:off x="3981481" y="2874647"/>
            <a:ext cx="1166153" cy="1106269"/>
            <a:chOff x="3648506" y="3760652"/>
            <a:chExt cx="1166153" cy="1084960"/>
          </a:xfrm>
          <a:solidFill>
            <a:schemeClr val="accent2"/>
          </a:solidFill>
          <a:effectLst/>
        </p:grpSpPr>
        <p:sp>
          <p:nvSpPr>
            <p:cNvPr id="21" name="Rectangle à coins arrondis 20"/>
            <p:cNvSpPr/>
            <p:nvPr/>
          </p:nvSpPr>
          <p:spPr bwMode="auto">
            <a:xfrm>
              <a:off x="3648506" y="3816912"/>
              <a:ext cx="1099738" cy="10287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r>
                <a:rPr lang="en-US" sz="1200" dirty="0">
                  <a:solidFill>
                    <a:schemeClr val="bg1"/>
                  </a:solidFill>
                </a:rPr>
                <a:t>Continuous</a:t>
              </a:r>
              <a:r>
                <a:rPr lang="en-US" sz="1200" b="1" dirty="0">
                  <a:solidFill>
                    <a:schemeClr val="bg1"/>
                  </a:solidFill>
                </a:rPr>
                <a:t> Testing</a:t>
              </a:r>
              <a:endParaRPr lang="en-US" sz="1200" b="1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2" name="Picture 2" descr="http://www.netragard.com/wp-content/uploads/2012/07/ok-256x256.png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4441371" y="3760652"/>
              <a:ext cx="373288" cy="37328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pic>
      </p:grpSp>
      <p:grpSp>
        <p:nvGrpSpPr>
          <p:cNvPr id="23" name="Groupe 22"/>
          <p:cNvGrpSpPr/>
          <p:nvPr/>
        </p:nvGrpSpPr>
        <p:grpSpPr>
          <a:xfrm>
            <a:off x="5236609" y="2844444"/>
            <a:ext cx="1127865" cy="1136472"/>
            <a:chOff x="4183183" y="4611189"/>
            <a:chExt cx="1127865" cy="1114582"/>
          </a:xfrm>
          <a:solidFill>
            <a:schemeClr val="accent2"/>
          </a:solidFill>
          <a:effectLst/>
        </p:grpSpPr>
        <p:sp>
          <p:nvSpPr>
            <p:cNvPr id="24" name="Rectangle à coins arrondis 23"/>
            <p:cNvSpPr/>
            <p:nvPr/>
          </p:nvSpPr>
          <p:spPr bwMode="auto">
            <a:xfrm>
              <a:off x="4183183" y="4697071"/>
              <a:ext cx="1099738" cy="10287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 eaLnBrk="0" hangingPunct="0">
                <a:defRPr/>
              </a:pPr>
              <a:r>
                <a:rPr lang="en-US" sz="1200" dirty="0">
                  <a:solidFill>
                    <a:schemeClr val="bg1"/>
                  </a:solidFill>
                </a:rPr>
                <a:t>Continuous</a:t>
              </a:r>
              <a:r>
                <a:rPr lang="en-US" sz="1200" b="1" dirty="0">
                  <a:solidFill>
                    <a:schemeClr val="bg1"/>
                  </a:solidFill>
                </a:rPr>
                <a:t> Deployment</a:t>
              </a:r>
            </a:p>
          </p:txBody>
        </p:sp>
        <p:pic>
          <p:nvPicPr>
            <p:cNvPr id="25" name="Picture 4" descr="http://docs.turbulenz.com/_images/rocket256.png"/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4932225" y="4611189"/>
              <a:ext cx="378823" cy="37882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pic>
      </p:grpSp>
      <p:grpSp>
        <p:nvGrpSpPr>
          <p:cNvPr id="26" name="Groupe 25"/>
          <p:cNvGrpSpPr/>
          <p:nvPr/>
        </p:nvGrpSpPr>
        <p:grpSpPr>
          <a:xfrm>
            <a:off x="2591463" y="2762589"/>
            <a:ext cx="1296644" cy="1218327"/>
            <a:chOff x="2951243" y="4369208"/>
            <a:chExt cx="1296644" cy="1194860"/>
          </a:xfrm>
          <a:solidFill>
            <a:schemeClr val="accent2"/>
          </a:solidFill>
          <a:effectLst/>
        </p:grpSpPr>
        <p:sp>
          <p:nvSpPr>
            <p:cNvPr id="27" name="Rectangle à coins arrondis 26"/>
            <p:cNvSpPr/>
            <p:nvPr/>
          </p:nvSpPr>
          <p:spPr bwMode="auto">
            <a:xfrm>
              <a:off x="3148149" y="4535368"/>
              <a:ext cx="1099738" cy="10287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r>
                <a:rPr lang="en-US" sz="1200" dirty="0">
                  <a:solidFill>
                    <a:schemeClr val="bg1"/>
                  </a:solidFill>
                </a:rPr>
                <a:t>Continuous</a:t>
              </a:r>
              <a:r>
                <a:rPr lang="en-US" sz="1200" b="1" dirty="0">
                  <a:solidFill>
                    <a:schemeClr val="bg1"/>
                  </a:solidFill>
                </a:rPr>
                <a:t> Integration</a:t>
              </a:r>
            </a:p>
          </p:txBody>
        </p:sp>
        <p:pic>
          <p:nvPicPr>
            <p:cNvPr id="28" name="Picture 6" descr="http://www.hermix.com/images/icons/icon_solutions_developer.png"/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2951243" y="4369208"/>
              <a:ext cx="649388" cy="56855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pic>
      </p:grpSp>
      <p:sp>
        <p:nvSpPr>
          <p:cNvPr id="29" name="Rectangle à coins arrondis 28"/>
          <p:cNvSpPr/>
          <p:nvPr/>
        </p:nvSpPr>
        <p:spPr bwMode="auto">
          <a:xfrm>
            <a:off x="1137317" y="4262956"/>
            <a:ext cx="6766560" cy="45720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n-US" sz="1200" dirty="0">
                <a:solidFill>
                  <a:schemeClr val="bg1"/>
                </a:solidFill>
              </a:rPr>
              <a:t>Continuous</a:t>
            </a:r>
            <a:r>
              <a:rPr lang="en-US" sz="1200" b="1" dirty="0">
                <a:solidFill>
                  <a:schemeClr val="bg1"/>
                </a:solidFill>
              </a:rPr>
              <a:t> Provisioning</a:t>
            </a:r>
          </a:p>
        </p:txBody>
      </p:sp>
      <p:pic>
        <p:nvPicPr>
          <p:cNvPr id="30" name="Picture 8" descr="http://www.downloadclipart.net/large/226-server-small-case-icon-blue-design.png"/>
          <p:cNvPicPr>
            <a:picLocks noChangeAspect="1" noChangeArrowheads="1"/>
          </p:cNvPicPr>
          <p:nvPr/>
        </p:nvPicPr>
        <p:blipFill>
          <a:blip r:embed="rId7">
            <a:lum bright="62000"/>
          </a:blip>
          <a:srcRect/>
          <a:stretch>
            <a:fillRect/>
          </a:stretch>
        </p:blipFill>
        <p:spPr bwMode="auto">
          <a:xfrm>
            <a:off x="2887740" y="4119929"/>
            <a:ext cx="247832" cy="350650"/>
          </a:xfrm>
          <a:prstGeom prst="rect">
            <a:avLst/>
          </a:prstGeom>
          <a:noFill/>
          <a:effectLst/>
        </p:spPr>
      </p:pic>
      <p:pic>
        <p:nvPicPr>
          <p:cNvPr id="31" name="Picture 8" descr="http://www.downloadclipart.net/large/226-server-small-case-icon-blue-design.png"/>
          <p:cNvPicPr>
            <a:picLocks noChangeAspect="1" noChangeArrowheads="1"/>
          </p:cNvPicPr>
          <p:nvPr/>
        </p:nvPicPr>
        <p:blipFill>
          <a:blip r:embed="rId7">
            <a:lum bright="39000"/>
          </a:blip>
          <a:srcRect/>
          <a:stretch>
            <a:fillRect/>
          </a:stretch>
        </p:blipFill>
        <p:spPr bwMode="auto">
          <a:xfrm>
            <a:off x="3549597" y="4119929"/>
            <a:ext cx="247832" cy="350650"/>
          </a:xfrm>
          <a:prstGeom prst="rect">
            <a:avLst/>
          </a:prstGeom>
          <a:noFill/>
          <a:effectLst/>
        </p:spPr>
      </p:pic>
      <p:pic>
        <p:nvPicPr>
          <p:cNvPr id="32" name="Picture 8" descr="http://www.downloadclipart.net/large/226-server-small-case-icon-blue-design.png"/>
          <p:cNvPicPr>
            <a:picLocks noChangeAspect="1" noChangeArrowheads="1"/>
          </p:cNvPicPr>
          <p:nvPr/>
        </p:nvPicPr>
        <p:blipFill>
          <a:blip r:embed="rId7">
            <a:lum bright="26000"/>
          </a:blip>
          <a:srcRect/>
          <a:stretch>
            <a:fillRect/>
          </a:stretch>
        </p:blipFill>
        <p:spPr bwMode="auto">
          <a:xfrm>
            <a:off x="4163558" y="4119929"/>
            <a:ext cx="247832" cy="350650"/>
          </a:xfrm>
          <a:prstGeom prst="rect">
            <a:avLst/>
          </a:prstGeom>
          <a:noFill/>
          <a:effectLst/>
        </p:spPr>
      </p:pic>
      <p:pic>
        <p:nvPicPr>
          <p:cNvPr id="33" name="Picture 8" descr="http://www.downloadclipart.net/large/226-server-small-case-icon-blue-design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868960" y="4119929"/>
            <a:ext cx="247832" cy="350650"/>
          </a:xfrm>
          <a:prstGeom prst="rect">
            <a:avLst/>
          </a:prstGeom>
          <a:noFill/>
          <a:effectLst/>
        </p:spPr>
      </p:pic>
      <p:pic>
        <p:nvPicPr>
          <p:cNvPr id="34" name="Picture 8" descr="http://www.downloadclipart.net/large/226-server-small-case-icon-blue-design.png"/>
          <p:cNvPicPr>
            <a:picLocks noChangeAspect="1" noChangeArrowheads="1"/>
          </p:cNvPicPr>
          <p:nvPr/>
        </p:nvPicPr>
        <p:blipFill>
          <a:blip r:embed="rId7">
            <a:lum bright="-32000"/>
          </a:blip>
          <a:srcRect/>
          <a:stretch>
            <a:fillRect/>
          </a:stretch>
        </p:blipFill>
        <p:spPr bwMode="auto">
          <a:xfrm>
            <a:off x="5587425" y="4119929"/>
            <a:ext cx="247832" cy="350650"/>
          </a:xfrm>
          <a:prstGeom prst="rect">
            <a:avLst/>
          </a:prstGeom>
          <a:noFill/>
          <a:effectLst/>
        </p:spPr>
      </p:pic>
      <p:sp>
        <p:nvSpPr>
          <p:cNvPr id="35" name="Rectangle à coins arrondis 34"/>
          <p:cNvSpPr/>
          <p:nvPr/>
        </p:nvSpPr>
        <p:spPr bwMode="auto">
          <a:xfrm>
            <a:off x="2950617" y="2214474"/>
            <a:ext cx="3060000" cy="51953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 eaLnBrk="0" hangingPunct="0">
              <a:defRPr/>
            </a:pPr>
            <a:r>
              <a:rPr lang="en-US" sz="1200" dirty="0">
                <a:solidFill>
                  <a:schemeClr val="bg1"/>
                </a:solidFill>
              </a:rPr>
              <a:t>Continuous</a:t>
            </a:r>
            <a:r>
              <a:rPr lang="en-US" sz="1200" b="1" dirty="0">
                <a:solidFill>
                  <a:schemeClr val="bg1"/>
                </a:solidFill>
              </a:rPr>
              <a:t> Delivery</a:t>
            </a:r>
          </a:p>
        </p:txBody>
      </p:sp>
      <p:pic>
        <p:nvPicPr>
          <p:cNvPr id="36" name="Picture 2" descr="C:\Users\nmurat\Pictures\116964-matte-blue-and-white-square-icon-business-gear8.png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878633" y="1444608"/>
            <a:ext cx="494802" cy="4948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72383741"/>
      </p:ext>
    </p:extLst>
  </p:cSld>
  <p:clrMapOvr>
    <a:masterClrMapping/>
  </p:clrMapOvr>
  <p:transition spd="med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6" y="0"/>
            <a:ext cx="912907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28016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in DevOps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Infrastructure as a Code</a:t>
            </a:r>
          </a:p>
          <a:p>
            <a:r>
              <a:rPr lang="en-US" dirty="0"/>
              <a:t>Delivery Pipeline</a:t>
            </a:r>
          </a:p>
          <a:p>
            <a:r>
              <a:rPr lang="en-US" dirty="0"/>
              <a:t>Deployment automation and release management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6661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C6EA2-E9B9-420C-9D87-5DF8D578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Infrastructure as a Code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D24AE-DCDA-4734-82AA-9E2FB9427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To manage the scale and the speed with which environments need to be provisioned and configured to enable continuous delivery</a:t>
            </a:r>
          </a:p>
          <a:p>
            <a:endParaRPr lang="en-US" sz="2400" dirty="0"/>
          </a:p>
          <a:p>
            <a:r>
              <a:rPr lang="en-US" sz="2400" dirty="0"/>
              <a:t>Deals with capturing node definitions and configurations as code. </a:t>
            </a:r>
          </a:p>
          <a:p>
            <a:endParaRPr lang="en-US" sz="2400" dirty="0"/>
          </a:p>
          <a:p>
            <a:r>
              <a:rPr lang="en-US" sz="2400" dirty="0"/>
              <a:t>Software Defined environments use technologies that define entire systems made up of multiple nodes, which includes their configurations, definitions, topologies, roles, relationships, workloads, work load policies, and behavior.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Application or middleware centric tools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Generic tools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31839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Delivery Pipeline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2353469"/>
            <a:ext cx="8153400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9686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92502"/>
            <a:ext cx="6346767" cy="785813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DevOps</a:t>
            </a:r>
            <a:r>
              <a:rPr lang="en-US" dirty="0"/>
              <a:t>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23186" y="934270"/>
            <a:ext cx="8455025" cy="1138773"/>
          </a:xfrm>
        </p:spPr>
        <p:txBody>
          <a:bodyPr>
            <a:normAutofit fontScale="92500" lnSpcReduction="20000"/>
          </a:bodyPr>
          <a:lstStyle/>
          <a:p>
            <a:pPr marL="193675" lvl="1" indent="-192088" defTabSz="895350">
              <a:spcBef>
                <a:spcPct val="50000"/>
              </a:spcBef>
              <a:buClr>
                <a:schemeClr val="hlink"/>
              </a:buClr>
              <a:buSzPct val="125000"/>
              <a:buFont typeface="Arial" pitchFamily="34" charset="0"/>
              <a:buChar char="▪"/>
              <a:defRPr/>
            </a:pPr>
            <a:r>
              <a:rPr lang="en-US" sz="2000" dirty="0" err="1"/>
              <a:t>DevOps</a:t>
            </a:r>
            <a:r>
              <a:rPr lang="en-US" sz="2000" dirty="0"/>
              <a:t> is an enterprise capability for </a:t>
            </a:r>
            <a:r>
              <a:rPr lang="en-US" sz="2000" b="1" u="sng" dirty="0"/>
              <a:t>Continuous Software Delivery</a:t>
            </a:r>
          </a:p>
          <a:p>
            <a:pPr marL="193675" lvl="1" indent="-192088" defTabSz="895350">
              <a:spcBef>
                <a:spcPct val="50000"/>
              </a:spcBef>
              <a:buClr>
                <a:schemeClr val="hlink"/>
              </a:buClr>
              <a:buSzPct val="125000"/>
              <a:buFont typeface="Arial" pitchFamily="34" charset="0"/>
              <a:buChar char="▪"/>
              <a:defRPr/>
            </a:pPr>
            <a:r>
              <a:rPr lang="en-US" sz="2000" dirty="0" err="1"/>
              <a:t>DevOps</a:t>
            </a:r>
            <a:r>
              <a:rPr lang="en-US" sz="2000" dirty="0"/>
              <a:t> is an integrated coupling of Process, Infrastructure, and Product</a:t>
            </a:r>
          </a:p>
          <a:p>
            <a:pPr marL="193675" lvl="1" indent="-192088" defTabSz="895350">
              <a:spcBef>
                <a:spcPct val="50000"/>
              </a:spcBef>
              <a:buClr>
                <a:schemeClr val="hlink"/>
              </a:buClr>
              <a:buSzPct val="125000"/>
              <a:buFont typeface="Arial" pitchFamily="34" charset="0"/>
              <a:buChar char="▪"/>
              <a:defRPr/>
            </a:pPr>
            <a:r>
              <a:rPr lang="en-US" sz="2000" dirty="0" err="1"/>
              <a:t>DevOps</a:t>
            </a:r>
            <a:r>
              <a:rPr lang="en-US" sz="2000" dirty="0"/>
              <a:t> is the productive intersection of Cross Team Cooperation</a:t>
            </a:r>
            <a:endParaRPr lang="en-US" sz="2400" dirty="0"/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81886" y="5580484"/>
            <a:ext cx="8937625" cy="923330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ea typeface="MS PGothic" pitchFamily="34" charset="-128"/>
              </a:rPr>
              <a:t>The walls separating development, QA, and production are barriers to agility.  </a:t>
            </a:r>
            <a:r>
              <a:rPr lang="en-US" dirty="0" err="1">
                <a:solidFill>
                  <a:srgbClr val="FFFFFF"/>
                </a:solidFill>
                <a:ea typeface="MS PGothic" pitchFamily="34" charset="-128"/>
              </a:rPr>
              <a:t>DevOps</a:t>
            </a:r>
            <a:r>
              <a:rPr lang="en-US" dirty="0">
                <a:solidFill>
                  <a:srgbClr val="FFFFFF"/>
                </a:solidFill>
                <a:ea typeface="MS PGothic" pitchFamily="34" charset="-128"/>
              </a:rPr>
              <a:t> breaks down these walls.  </a:t>
            </a:r>
            <a:r>
              <a:rPr lang="en-US" dirty="0" err="1">
                <a:solidFill>
                  <a:srgbClr val="FFFFFF"/>
                </a:solidFill>
                <a:ea typeface="MS PGothic" pitchFamily="34" charset="-128"/>
              </a:rPr>
              <a:t>DevOps</a:t>
            </a:r>
            <a:r>
              <a:rPr lang="en-US" dirty="0">
                <a:solidFill>
                  <a:srgbClr val="FFFFFF"/>
                </a:solidFill>
                <a:ea typeface="MS PGothic" pitchFamily="34" charset="-128"/>
              </a:rPr>
              <a:t> is a new culture and process where Development, QA, and Operations work together to expedite development and problem resolution.</a:t>
            </a:r>
          </a:p>
        </p:txBody>
      </p:sp>
      <p:pic>
        <p:nvPicPr>
          <p:cNvPr id="6" name="Picture 5" descr="400px-Devops_svg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1249" y="2252524"/>
            <a:ext cx="3313179" cy="3147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5065392" y="2421904"/>
            <a:ext cx="3384128" cy="295465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  <a:spAutoFit/>
          </a:bodyPr>
          <a:lstStyle/>
          <a:p>
            <a:pPr defTabSz="944563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175479"/>
              </a:buClr>
              <a:defRPr/>
            </a:pPr>
            <a:r>
              <a:rPr lang="en-US" kern="0" dirty="0">
                <a:solidFill>
                  <a:srgbClr val="17548D"/>
                </a:solidFill>
                <a:ea typeface="MS PGothic" pitchFamily="34" charset="-128"/>
              </a:rPr>
              <a:t> DEVOPS emphasizes:</a:t>
            </a:r>
          </a:p>
          <a:p>
            <a:pPr marL="341313" indent="-231775" defTabSz="944563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175479"/>
              </a:buClr>
              <a:buFont typeface="Arial" pitchFamily="34" charset="0"/>
              <a:buChar char="•"/>
              <a:defRPr/>
            </a:pPr>
            <a:r>
              <a:rPr lang="en-US" kern="0" dirty="0">
                <a:solidFill>
                  <a:srgbClr val="17548D"/>
                </a:solidFill>
                <a:ea typeface="MS PGothic" pitchFamily="34" charset="-128"/>
              </a:rPr>
              <a:t>Flexibility</a:t>
            </a:r>
          </a:p>
          <a:p>
            <a:pPr marL="341313" indent="-231775" defTabSz="944563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175479"/>
              </a:buClr>
              <a:buFont typeface="Arial" pitchFamily="34" charset="0"/>
              <a:buChar char="•"/>
              <a:defRPr/>
            </a:pPr>
            <a:r>
              <a:rPr lang="en-US" kern="0" dirty="0">
                <a:solidFill>
                  <a:srgbClr val="17548D"/>
                </a:solidFill>
                <a:ea typeface="MS PGothic" pitchFamily="34" charset="-128"/>
              </a:rPr>
              <a:t>Agility</a:t>
            </a:r>
          </a:p>
          <a:p>
            <a:pPr marL="341313" indent="-231775" defTabSz="944563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175479"/>
              </a:buClr>
              <a:buFont typeface="Arial" pitchFamily="34" charset="0"/>
              <a:buChar char="•"/>
              <a:defRPr/>
            </a:pPr>
            <a:r>
              <a:rPr lang="en-US" kern="0" dirty="0">
                <a:solidFill>
                  <a:srgbClr val="17548D"/>
                </a:solidFill>
                <a:ea typeface="MS PGothic" pitchFamily="34" charset="-128"/>
              </a:rPr>
              <a:t>Automation</a:t>
            </a:r>
          </a:p>
          <a:p>
            <a:pPr marL="341313" indent="-231775" defTabSz="944563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175479"/>
              </a:buClr>
              <a:buFont typeface="Arial" pitchFamily="34" charset="0"/>
              <a:buChar char="•"/>
              <a:defRPr/>
            </a:pPr>
            <a:r>
              <a:rPr lang="en-US" kern="0" dirty="0">
                <a:solidFill>
                  <a:srgbClr val="17548D"/>
                </a:solidFill>
                <a:ea typeface="MS PGothic" pitchFamily="34" charset="-128"/>
              </a:rPr>
              <a:t>Collaboration</a:t>
            </a:r>
          </a:p>
          <a:p>
            <a:pPr marL="341313" indent="-231775" defTabSz="944563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175479"/>
              </a:buClr>
              <a:buFont typeface="Arial" pitchFamily="34" charset="0"/>
              <a:buChar char="•"/>
              <a:defRPr/>
            </a:pPr>
            <a:r>
              <a:rPr lang="en-US" kern="0" dirty="0">
                <a:solidFill>
                  <a:srgbClr val="17548D"/>
                </a:solidFill>
                <a:ea typeface="MS PGothic" pitchFamily="34" charset="-128"/>
              </a:rPr>
              <a:t>Communication</a:t>
            </a:r>
          </a:p>
          <a:p>
            <a:pPr marL="341313" indent="-231775" defTabSz="944563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175479"/>
              </a:buClr>
              <a:buFont typeface="Arial" pitchFamily="34" charset="0"/>
              <a:buChar char="•"/>
              <a:defRPr/>
            </a:pPr>
            <a:r>
              <a:rPr lang="en-US" kern="0" dirty="0">
                <a:solidFill>
                  <a:srgbClr val="17548D"/>
                </a:solidFill>
                <a:ea typeface="MS PGothic" pitchFamily="34" charset="-128"/>
              </a:rPr>
              <a:t>Cross-team cooperation</a:t>
            </a:r>
          </a:p>
          <a:p>
            <a:pPr marL="341313" indent="-231775" defTabSz="944563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175479"/>
              </a:buClr>
              <a:buFont typeface="Arial" pitchFamily="34" charset="0"/>
              <a:buChar char="•"/>
              <a:defRPr/>
            </a:pPr>
            <a:r>
              <a:rPr lang="en-US" kern="0" dirty="0">
                <a:solidFill>
                  <a:srgbClr val="17548D"/>
                </a:solidFill>
                <a:ea typeface="MS PGothic" pitchFamily="34" charset="-128"/>
              </a:rPr>
              <a:t>Ownership</a:t>
            </a:r>
          </a:p>
        </p:txBody>
      </p:sp>
    </p:spTree>
    <p:extLst>
      <p:ext uri="{BB962C8B-B14F-4D97-AF65-F5344CB8AC3E}">
        <p14:creationId xmlns:p14="http://schemas.microsoft.com/office/powerpoint/2010/main" val="271654007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DevOps</a:t>
            </a:r>
            <a:r>
              <a:rPr lang="en-US" dirty="0"/>
              <a:t>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1771" y="1226345"/>
            <a:ext cx="4040188" cy="639762"/>
          </a:xfrm>
        </p:spPr>
        <p:txBody>
          <a:bodyPr/>
          <a:lstStyle/>
          <a:p>
            <a:r>
              <a:rPr lang="en-US" dirty="0"/>
              <a:t>Drivers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336177" y="1964952"/>
            <a:ext cx="4151376" cy="1828193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Reduced deployment and operational outage times</a:t>
            </a:r>
          </a:p>
          <a:p>
            <a:r>
              <a:rPr lang="en-US" sz="1800" dirty="0"/>
              <a:t>Reduction of human-in-the-loop errors</a:t>
            </a:r>
          </a:p>
          <a:p>
            <a:r>
              <a:rPr lang="en-US" sz="1800" dirty="0"/>
              <a:t>Pressure to deliver higher quality applications faster</a:t>
            </a:r>
          </a:p>
          <a:p>
            <a:endParaRPr lang="en-US" sz="180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645025" y="1964952"/>
            <a:ext cx="4151313" cy="3434786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Expedited deployment process using increased automation (i.e. deployment, configuration, testing (less time, less manual effort))</a:t>
            </a:r>
          </a:p>
          <a:p>
            <a:r>
              <a:rPr lang="en-US" sz="1800" dirty="0"/>
              <a:t>Increased collaboration among departments (i.e. Dev, QA, Operations)</a:t>
            </a:r>
          </a:p>
          <a:p>
            <a:r>
              <a:rPr lang="en-US" sz="1800" dirty="0"/>
              <a:t>Improvement in quality of applications deployed, time-to-market speed</a:t>
            </a:r>
          </a:p>
          <a:p>
            <a:r>
              <a:rPr lang="en-US" sz="1800" dirty="0"/>
              <a:t>Reduction in spend on deployment  operations caused by human-in-the-loop</a:t>
            </a:r>
          </a:p>
          <a:p>
            <a:r>
              <a:rPr lang="en-US" sz="1800" dirty="0"/>
              <a:t>Reduced IT cycle time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699793" y="1248571"/>
            <a:ext cx="4041775" cy="639762"/>
          </a:xfrm>
        </p:spPr>
        <p:txBody>
          <a:bodyPr/>
          <a:lstStyle/>
          <a:p>
            <a:r>
              <a:rPr lang="en-US" dirty="0"/>
              <a:t>Benefits</a:t>
            </a:r>
          </a:p>
        </p:txBody>
      </p:sp>
      <p:pic>
        <p:nvPicPr>
          <p:cNvPr id="9" name="Picture 5" descr="DEVOPS.jpg"/>
          <p:cNvPicPr>
            <a:picLocks noChangeAspect="1"/>
          </p:cNvPicPr>
          <p:nvPr/>
        </p:nvPicPr>
        <p:blipFill>
          <a:blip r:embed="rId2" cstate="print"/>
          <a:srcRect l="5099" t="3563" r="3183" b="6322"/>
          <a:stretch>
            <a:fillRect/>
          </a:stretch>
        </p:blipFill>
        <p:spPr bwMode="auto">
          <a:xfrm>
            <a:off x="402917" y="3702867"/>
            <a:ext cx="3883983" cy="2272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59333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Waterfall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87" y="2634456"/>
            <a:ext cx="5762625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336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0205"/>
            <a:ext cx="8077823" cy="599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939726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Triple constraints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7" y="2229644"/>
            <a:ext cx="5495925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9964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60973"/>
            <a:ext cx="8229600" cy="380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2475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1389</TotalTime>
  <Words>623</Words>
  <Application>Microsoft Office PowerPoint</Application>
  <PresentationFormat>On-screen Show (4:3)</PresentationFormat>
  <Paragraphs>158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Arial Bold</vt:lpstr>
      <vt:lpstr>Calibri</vt:lpstr>
      <vt:lpstr>Franklin Gothic Book</vt:lpstr>
      <vt:lpstr>Wingdings</vt:lpstr>
      <vt:lpstr>Office Theme</vt:lpstr>
      <vt:lpstr>Ansible</vt:lpstr>
      <vt:lpstr>Agenda</vt:lpstr>
      <vt:lpstr>Introduction</vt:lpstr>
      <vt:lpstr>What is DevOps?</vt:lpstr>
      <vt:lpstr>Why DevOps?</vt:lpstr>
      <vt:lpstr>Waterfall</vt:lpstr>
      <vt:lpstr>PowerPoint Presentation</vt:lpstr>
      <vt:lpstr>Triple constraints</vt:lpstr>
      <vt:lpstr>Agile </vt:lpstr>
      <vt:lpstr>Agile Accelerating Development</vt:lpstr>
      <vt:lpstr>Benefits of Agile</vt:lpstr>
      <vt:lpstr>Agile Values and Principles</vt:lpstr>
      <vt:lpstr>Agile Principles</vt:lpstr>
      <vt:lpstr>Waterfall vs Agile</vt:lpstr>
      <vt:lpstr>Planned Process Control  </vt:lpstr>
      <vt:lpstr>Empirical Process Control</vt:lpstr>
      <vt:lpstr>Service / Operations</vt:lpstr>
      <vt:lpstr>Lean Principles</vt:lpstr>
      <vt:lpstr>Value Stream Mapping</vt:lpstr>
      <vt:lpstr>DevOps</vt:lpstr>
      <vt:lpstr>Agile Fixes Only Part of the Story</vt:lpstr>
      <vt:lpstr>Our Value Chain Is Long and Full of Friction</vt:lpstr>
      <vt:lpstr>Introduction to DevOps</vt:lpstr>
      <vt:lpstr>DevOps Principles  </vt:lpstr>
      <vt:lpstr>Develop and test against production like systems</vt:lpstr>
      <vt:lpstr>DevOps Capabilities</vt:lpstr>
      <vt:lpstr>Paths to DevOps adoption</vt:lpstr>
      <vt:lpstr>Plan and measure</vt:lpstr>
      <vt:lpstr>Develop and test</vt:lpstr>
      <vt:lpstr>Continuous Delivery</vt:lpstr>
      <vt:lpstr>Monitor and Optimize</vt:lpstr>
      <vt:lpstr>Adopting DevOps</vt:lpstr>
      <vt:lpstr>DevOps Practices </vt:lpstr>
      <vt:lpstr>PowerPoint Presentation</vt:lpstr>
      <vt:lpstr>Technology in DevOps</vt:lpstr>
      <vt:lpstr>Infrastructure as a Code </vt:lpstr>
      <vt:lpstr>Delivery Pipeline</vt:lpstr>
    </vt:vector>
  </TitlesOfParts>
  <Company>CSC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Ansible</dc:title>
  <dc:creator>Venkateswaran Gurumoorthi</dc:creator>
  <cp:lastModifiedBy>trg</cp:lastModifiedBy>
  <cp:revision>63</cp:revision>
  <dcterms:created xsi:type="dcterms:W3CDTF">2017-08-28T05:24:20Z</dcterms:created>
  <dcterms:modified xsi:type="dcterms:W3CDTF">2020-02-18T09:23:19Z</dcterms:modified>
</cp:coreProperties>
</file>